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2" r:id="rId15"/>
    <p:sldId id="273" r:id="rId16"/>
    <p:sldId id="274" r:id="rId17"/>
    <p:sldId id="275" r:id="rId18"/>
    <p:sldId id="276" r:id="rId19"/>
    <p:sldId id="277" r:id="rId20"/>
    <p:sldId id="279" r:id="rId21"/>
    <p:sldId id="278" r:id="rId22"/>
    <p:sldId id="280" r:id="rId23"/>
    <p:sldId id="281" r:id="rId24"/>
    <p:sldId id="269" r:id="rId25"/>
    <p:sldId id="270" r:id="rId26"/>
    <p:sldId id="271" r:id="rId27"/>
    <p:sldId id="282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84" y="-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2.bin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30.bin"/><Relationship Id="rId4" Type="http://schemas.openxmlformats.org/officeDocument/2006/relationships/oleObject" Target="../embeddings/oleObject29.bin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420888"/>
            <a:ext cx="7772400" cy="965969"/>
          </a:xfrm>
        </p:spPr>
        <p:txBody>
          <a:bodyPr>
            <a:normAutofit fontScale="90000"/>
          </a:bodyPr>
          <a:lstStyle/>
          <a:p>
            <a:r>
              <a:rPr lang="ru-RU" b="1" cap="all" dirty="0" smtClean="0">
                <a:latin typeface="Times New Roman" pitchFamily="18" charset="0"/>
                <a:cs typeface="Times New Roman" pitchFamily="18" charset="0"/>
              </a:rPr>
              <a:t>Анализ деловой и рыночной активности  организации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cap="all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3886200"/>
            <a:ext cx="8496944" cy="1752600"/>
          </a:xfrm>
        </p:spPr>
        <p:txBody>
          <a:bodyPr>
            <a:normAutofit fontScale="85000" lnSpcReduction="1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критерии деловой активности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Анализ эффективности использования ресурсов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Анализ устойчивости экономического роста организации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467544" y="476672"/>
            <a:ext cx="7992888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Основным условием роста фондоотдачи является превышение темпов роста производительности труда над темпами роста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фондовооруженности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труда.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Приобретение нематериальных активов необходимо для получения экономического эффекта от их использования, который выражается в общих результатах основной и коммерческой деятельности организации: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росте объема продаж за счет повышения качества продукции и соответствующей надбавки в цене товара;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конкурентоспособности продукции и расширении рынка сбыта;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экономии текущих затрат за счет сокращения длительности производственного (жизненного) цикла;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снижении норм расхода материальных и трудовых затрат на производство и сбыт продукции;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увеличении прибыли.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51520" y="467380"/>
            <a:ext cx="8568952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 оценке эффективности использования нематериальных активов также следует исходить из «золотого правила» экономики организации: темпы роста выручки от продажи продукции или прибыли должны опережать темпы роста нематериальных активов.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практике нередко завышают стоимость таких нематериальных активов, как деловая репутация фирмы и товарный знак фирмы.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хозяйственной практике большое внимание уделяется анализу эффективности использования оборотных средств (текущих активов), так как именно от скорости их превращения в денежную наличность зависит ликвидность организации. В связи с этим возникает необходимость в установлении и обосновании показателей эффективности использования оборотных средств.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51520" y="498738"/>
            <a:ext cx="864096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Критерием эффективности использования оборотных средств (деловой активности) является минимизация авансируемых оборотных средств при максимизации конечных производственных и финансовых результатов деятельности организации.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Эффективность использования оборотных средств в этом случае может характеризоваться следующей системой показателей: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опережением темпов роста объема товаров, продукции, работ, услуг над темпами роста средних остатков оборотных средств;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увеличением продаж товаров, продукции, работ, услуг на 1 руб. оборотных средств;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относительной экономией оборотных средств;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ускорением оборачиваемости оборотных средств.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51520" y="652047"/>
            <a:ext cx="864096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Ускорение оборачиваемости оборотных средств означает экономию времени и высвобождение средств из оборота, позволяя с меньшей суммой обеспечить выпуск и реализацию продукции или увеличить объем и улучшить качество производимой продукции при том же объеме оборотных средств.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Факторами ускорения оборачиваемости оборотных средств являются оптимизация производственных запасов, эффективное использование материальных, трудовых и денежных ресурсов, сокращение длительности производственного цикла, а также сроков пребывания оборотных средств в остатках готовой продукции и расчетах.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539552" y="2186570"/>
          <a:ext cx="1944216" cy="950975"/>
        </p:xfrm>
        <a:graphic>
          <a:graphicData uri="http://schemas.openxmlformats.org/presentationml/2006/ole">
            <p:oleObj spid="_x0000_s38916" name="Формула" r:id="rId3" imgW="876300" imgH="431800" progId="Equation.3">
              <p:embed/>
            </p:oleObj>
          </a:graphicData>
        </a:graphic>
      </p:graphicFrame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1331640" y="4221088"/>
          <a:ext cx="504056" cy="379156"/>
        </p:xfrm>
        <a:graphic>
          <a:graphicData uri="http://schemas.openxmlformats.org/presentationml/2006/ole">
            <p:oleObj spid="_x0000_s38915" name="Формула" r:id="rId4" imgW="228402" imgH="177646" progId="Equation.3">
              <p:embed/>
            </p:oleObj>
          </a:graphicData>
        </a:graphic>
      </p:graphicFrame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1331640" y="4725144"/>
          <a:ext cx="648072" cy="532345"/>
        </p:xfrm>
        <a:graphic>
          <a:graphicData uri="http://schemas.openxmlformats.org/presentationml/2006/ole">
            <p:oleObj spid="_x0000_s38914" name="Формула" r:id="rId5" imgW="266353" imgH="215619" progId="Equation.3">
              <p:embed/>
            </p:oleObj>
          </a:graphicData>
        </a:graphic>
      </p:graphicFrame>
      <p:graphicFrame>
        <p:nvGraphicFramePr>
          <p:cNvPr id="38913" name="Object 1"/>
          <p:cNvGraphicFramePr>
            <a:graphicFrameLocks noChangeAspect="1"/>
          </p:cNvGraphicFramePr>
          <p:nvPr/>
        </p:nvGraphicFramePr>
        <p:xfrm>
          <a:off x="1187624" y="5229200"/>
          <a:ext cx="432048" cy="547561"/>
        </p:xfrm>
        <a:graphic>
          <a:graphicData uri="http://schemas.openxmlformats.org/presentationml/2006/ole">
            <p:oleObj spid="_x0000_s38913" name="Формула" r:id="rId6" imgW="177569" imgH="202936" progId="Equation.3">
              <p:embed/>
            </p:oleObj>
          </a:graphicData>
        </a:graphic>
      </p:graphicFrame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755576" y="671935"/>
            <a:ext cx="770485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измерения оборачиваемости оборотных средств используются следующие показатели.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1. Продолжительность одного оборота в днях: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827584" y="3356992"/>
            <a:ext cx="9361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1835696" y="4211216"/>
            <a:ext cx="648072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продолжительность одного оборота в днях,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1763688" y="4750986"/>
            <a:ext cx="698477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средний остаток оборотных средств, тыс. руб.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1331640" y="5301208"/>
            <a:ext cx="78123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количество дней в периоде.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6948264" y="332656"/>
          <a:ext cx="864096" cy="497510"/>
        </p:xfrm>
        <a:graphic>
          <a:graphicData uri="http://schemas.openxmlformats.org/presentationml/2006/ole">
            <p:oleObj spid="_x0000_s37892" name="Формула" r:id="rId3" imgW="317087" imgH="177569" progId="Equation.3">
              <p:embed/>
            </p:oleObj>
          </a:graphicData>
        </a:graphic>
      </p:graphicFrame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2699792" y="1556792"/>
          <a:ext cx="1872208" cy="1059276"/>
        </p:xfrm>
        <a:graphic>
          <a:graphicData uri="http://schemas.openxmlformats.org/presentationml/2006/ole">
            <p:oleObj spid="_x0000_s37891" name="Формула" r:id="rId4" imgW="723586" imgH="406224" progId="Equation.3">
              <p:embed/>
            </p:oleObj>
          </a:graphicData>
        </a:graphic>
      </p:graphicFrame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755576" y="3501008"/>
          <a:ext cx="523005" cy="432048"/>
        </p:xfrm>
        <a:graphic>
          <a:graphicData uri="http://schemas.openxmlformats.org/presentationml/2006/ole">
            <p:oleObj spid="_x0000_s37890" name="Формула" r:id="rId5" imgW="215619" imgH="177569" progId="Equation.3">
              <p:embed/>
            </p:oleObj>
          </a:graphicData>
        </a:graphic>
      </p:graphicFrame>
      <p:graphicFrame>
        <p:nvGraphicFramePr>
          <p:cNvPr id="37889" name="Object 1"/>
          <p:cNvGraphicFramePr>
            <a:graphicFrameLocks noChangeAspect="1"/>
          </p:cNvGraphicFramePr>
          <p:nvPr/>
        </p:nvGraphicFramePr>
        <p:xfrm>
          <a:off x="3131840" y="4869160"/>
          <a:ext cx="1800200" cy="1209090"/>
        </p:xfrm>
        <a:graphic>
          <a:graphicData uri="http://schemas.openxmlformats.org/presentationml/2006/ole">
            <p:oleObj spid="_x0000_s37889" name="Формула" r:id="rId6" imgW="634725" imgH="431613" progId="Equation.3">
              <p:embed/>
            </p:oleObj>
          </a:graphicData>
        </a:graphic>
      </p:graphicFrame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827584" y="260648"/>
            <a:ext cx="748883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34290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2. Коэффициент оборачиваемости (         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), показывающий число оборотов оборотных средств за изучаемый период: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0" y="2708920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indent="45720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3. Коэффициент закрепления или загрузки оборотных средств</a:t>
            </a:r>
          </a:p>
          <a:p>
            <a:pPr lvl="0" indent="45720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        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), показывающий сумму оборотных средств на 1 руб. проданной про­дукции (работ, услуг):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0" y="1657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611560" y="260648"/>
            <a:ext cx="763284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Показатели оборачиваемости могут исчисляться по всем оборотным средствам в целом и отдельно по материальным оборотным средствам и дебиторской задолженности.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Фактический оборот по продажам рассчитывается на основании данных формы Отчет о финансовых результатах исходя из стоимости проданных товаров, продукции, работ, услуг в действующих ценах (без НДС и акцизов). Средние остатки оборотных средств определяются исходя из остатков на начало года (квартала), квартальные даты и конец года (квартала) как средняя хронологическая величина.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Плановые показатели оборачиваемости средств организации могут определяться лишь по материальным оборотным средствам.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323528" y="404664"/>
            <a:ext cx="856895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Плановый оборот по продажам исчисляется исходя из тех же показателей, которые были учтены при определении фактического оборота. При этом оборот по продажам промышленной продукции учитывается в сумме выручки, принятой при расчете плановой прибыли.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0" y="2348880"/>
            <a:ext cx="91440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Число дней (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Д) в анализируемом периоде принимается равным: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 квартал — 90,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 полугодие — 180,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 год — 360.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Показатели оборачиваемости оборотных средств сравниваются с аналогичными показателями за предыдущий период. Оборачива­емость материальных оборотных средств также сравнивается с плано­вой оборачиваемостью.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323528" y="188640"/>
            <a:ext cx="8568952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оборачиваемость оборотных средств в днях в отчетном году меньше прошлогодней, то это свидетельствует об ускорении их обора­чиваемости, а, следовательно, и о более эффективном их использовании. Замедление оборачиваемости оборотных средств говорит об их неэффективном использовании.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 анализе важно установить не только направление и величину отклонений оборачиваемости оборотных средств в отчетном году по сравнению с прошлым годом; но и как эти отклонения повлияли на размер оборотных средств. </a:t>
            </a:r>
          </a:p>
          <a:p>
            <a:pPr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Размер высвобождения (или дополнительной загрузки) оборотных средств в результате изменения их оборачиваемости по сравнению с прошлым годом определяется путем умножения количества дней ускорения (замедления) оборачиваемости по сравнению с прошлым годом на однодневную сумму оборота по продажам в отчетном году и на количество оборотов.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611560" y="127665"/>
            <a:ext cx="792088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условиях рыночной экономики усиливаются важность и значе­ние исчисления и анализа частных показателей оборачиваемости, т е оборачиваемости по отдельным элементам оборотных средств Это связано с тем, что скорость оборота оборотных средств зависит от скорости, с какой каждый элемент этих средств переходит из одной функциональной формы в другую. Наиболее важными частными показателями являются такие, как оборачиваемость средств, вложенных в производственные запасы, незавершенное производство, готовую продукцию, товары Чем выше скорость трансформации производственных запасов в готовую продук­цию, тем более ликвидной становится структура баланса. Положительно влияет на деловую активность организации сокращение среднего срока погашения дебиторской задолженности за товары, работы, услуги, по торговым операциям.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683568" y="548680"/>
            <a:ext cx="78488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Основные критерии деловой активности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23528" y="1124744"/>
            <a:ext cx="8568952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Стабильность финансового положения организации в условиях рыночной экономики обусловливается главным образом ее деловой активностью.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Основными критериями деловой активности организации явля­ются: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степень охвата рынков сбыта продукции, включая поставки на экспорт;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репутация организации;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выполнение плана по основным показателям хозяйственной де­ятельности и заданным темпам их роста;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уровень эффективности использования ресурсов (капитала);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устойчивость экономического роста.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124744"/>
            <a:ext cx="81369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результате данного анализа выявляется, какое количество оборотов совершил в течение анализируемого периода капитал, вложенный в определенную материально-вещественную форму, т е сколько раз он возмещался организации при продаже товаров, продукции, работ, услуг.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323528" y="55120"/>
            <a:ext cx="8496944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исчислении частных показателей оборачиваемости (производственных запасов, готовой продукции, дебиторской или кредиторской задолженности) следует использовать формулу подвижности 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Шерра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в основу которой положен оборот средств или обязательств за период. Под оборотом средств понимается величина кредитового оборота конкретного материального счета за отчетный период или дебето­вого оборота обязательств (кредиторской задолженности). Для расчета длительности хранения производственных запасов (ПЗ) и готовой продукции (ГП) по данным форм Бухгалтерский баланс, Отчет о финансовых результатах и Пояснения к бухгалтерскому балансу используют следую­щие формулы: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0177" name="Object 1"/>
          <p:cNvGraphicFramePr>
            <a:graphicFrameLocks noChangeAspect="1"/>
          </p:cNvGraphicFramePr>
          <p:nvPr/>
        </p:nvGraphicFramePr>
        <p:xfrm>
          <a:off x="3419871" y="4509120"/>
          <a:ext cx="5443729" cy="432048"/>
        </p:xfrm>
        <a:graphic>
          <a:graphicData uri="http://schemas.openxmlformats.org/presentationml/2006/ole">
            <p:oleObj spid="_x0000_s50177" name="Формула" r:id="rId3" imgW="1866090" imgH="203112" progId="Equation.3">
              <p:embed/>
            </p:oleObj>
          </a:graphicData>
        </a:graphic>
      </p:graphicFrame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395536" y="4674630"/>
            <a:ext cx="795637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СОпз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— средний остаток производственных запасов;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— длительность анализируемого периода,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Цптз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— стоимость потребленных запасов.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8129" name="Object 1"/>
          <p:cNvGraphicFramePr>
            <a:graphicFrameLocks noChangeAspect="1"/>
          </p:cNvGraphicFramePr>
          <p:nvPr/>
        </p:nvGraphicFramePr>
        <p:xfrm>
          <a:off x="971600" y="620688"/>
          <a:ext cx="4961051" cy="523528"/>
        </p:xfrm>
        <a:graphic>
          <a:graphicData uri="http://schemas.openxmlformats.org/presentationml/2006/ole">
            <p:oleObj spid="_x0000_s48129" name="Формула" r:id="rId3" imgW="1892300" imgH="203200" progId="Equation.3">
              <p:embed/>
            </p:oleObj>
          </a:graphicData>
        </a:graphic>
      </p:graphicFrame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251520" y="885478"/>
            <a:ext cx="849694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СОгп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 средний остаток готовой продукции;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ПСоп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— производственная себестоимость отгруженной продукции.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827584" y="3645024"/>
          <a:ext cx="4474783" cy="648072"/>
        </p:xfrm>
        <a:graphic>
          <a:graphicData uri="http://schemas.openxmlformats.org/presentationml/2006/ole">
            <p:oleObj spid="_x0000_s48133" name="Формула" r:id="rId4" imgW="1384300" imgH="203200" progId="Equation.3">
              <p:embed/>
            </p:oleObj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971600" y="5157192"/>
          <a:ext cx="3744416" cy="542295"/>
        </p:xfrm>
        <a:graphic>
          <a:graphicData uri="http://schemas.openxmlformats.org/presentationml/2006/ole">
            <p:oleObj spid="_x0000_s48132" name="Формула" r:id="rId5" imgW="1384300" imgH="203200" progId="Equation.3">
              <p:embed/>
            </p:oleObj>
          </a:graphicData>
        </a:graphic>
      </p:graphicFrame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288032" y="2378714"/>
            <a:ext cx="885596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определении периода погашения дебиторской (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Пд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и кредиторской (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задолженности используют сле­дующие формулы: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35" name="Rectangle 7"/>
          <p:cNvSpPr>
            <a:spLocks noChangeArrowheads="1"/>
          </p:cNvSpPr>
          <p:nvPr/>
        </p:nvSpPr>
        <p:spPr bwMode="auto">
          <a:xfrm>
            <a:off x="251520" y="3861048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СОд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— средний остаток дебиторской задолженности;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— сумма погашенных обязательств.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36" name="Rectangle 8"/>
          <p:cNvSpPr>
            <a:spLocks noChangeArrowheads="1"/>
          </p:cNvSpPr>
          <p:nvPr/>
        </p:nvSpPr>
        <p:spPr bwMode="auto">
          <a:xfrm>
            <a:off x="251520" y="5435352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СОк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 средний остаток кредиторской задолженности.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827584" y="980728"/>
            <a:ext cx="7488832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сравнении показателей оборачиваемости дебиторской и кредиторской задолженности следует учитывать важнейшее требование финансовой стабильности: условия привлечения коммерческого кредита, предоставляемого организациями-партнерами (поставщиками), должны быть выгоднее условий, на которых сама организация предоставляет коммерческий кредит покупателям и заказчикам.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Результатом подобной финансовой политики может быть повышение платежеспособности организации и темпов ее экономического роста.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467544" y="323364"/>
            <a:ext cx="8424936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Анализ устойчивости экономического роста организации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Руководство и менеджеры организации обязаны обеспечить устой­чивые темпы ее экономического развития. Поскольку увеличение объемов деятельности организации зави­сит от роста ее активов, для обеспечения этого требуются дополнительные финансовые ресурсы. Приток ресурсов может быть обеспечен за счет внутренних и внешних источников финансирования. К внутренним источникам относятся прибыль, направляемая на развитие производства (реинвестированная прибыль), и начисленная амортизация. Капитал организации может быть также увеличен за счет внеш­них источников — эмиссии акций, привлечения банковских кредитов, займов, средств кредиторов, однако их рост должен быть ограничен в связи с неизбежными дополнительными расходами по их обслуживанию.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105037"/>
            <a:ext cx="889248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Темпы экономического развития организации определяются в первую очередь темпами увеличения реинвестированного собственного капитала.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учетно-аналитической практике возможности организации по расширению основной деятельности за счет реинвестирования собственного капитала определяются с помощью коэффициента устойчивости экономического роста (Кур), который исчисляется как отношение реинвестированной прибыли (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Ррп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к среднегодовой величине собственного капитала (СК):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5057" name="Object 1"/>
          <p:cNvGraphicFramePr>
            <a:graphicFrameLocks noChangeAspect="1"/>
          </p:cNvGraphicFramePr>
          <p:nvPr/>
        </p:nvGraphicFramePr>
        <p:xfrm>
          <a:off x="467544" y="3429000"/>
          <a:ext cx="7982601" cy="576064"/>
        </p:xfrm>
        <a:graphic>
          <a:graphicData uri="http://schemas.openxmlformats.org/presentationml/2006/ole">
            <p:oleObj spid="_x0000_s45057" name="Формула" r:id="rId3" imgW="2768600" imgH="203200" progId="Equation.3">
              <p:embed/>
            </p:oleObj>
          </a:graphicData>
        </a:graphic>
      </p:graphicFrame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0" y="3933056"/>
            <a:ext cx="9144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  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Рч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— чистая (нераспределенная) прибыль;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Рп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— прибыль, направленная на выплату доходов акционерам, мате­риальные поощрения, социальные нужды; 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Ррп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— прибыль, направленная на развитие производства (реинвестированная прибыль определяется по данным формы Отчет о движении капитала как сумма прибыли, направленной в фонды накопления, и остатков нераспределенной прибыли).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467544" y="2564904"/>
          <a:ext cx="3654906" cy="545207"/>
        </p:xfrm>
        <a:graphic>
          <a:graphicData uri="http://schemas.openxmlformats.org/presentationml/2006/ole">
            <p:oleObj spid="_x0000_s44035" name="Формула" r:id="rId3" imgW="1726451" imgH="253890" progId="Equation.3">
              <p:embed/>
            </p:oleObj>
          </a:graphicData>
        </a:graphic>
      </p:graphicFrame>
      <p:graphicFrame>
        <p:nvGraphicFramePr>
          <p:cNvPr id="44034" name="Object 2"/>
          <p:cNvGraphicFramePr>
            <a:graphicFrameLocks noChangeAspect="1"/>
          </p:cNvGraphicFramePr>
          <p:nvPr/>
        </p:nvGraphicFramePr>
        <p:xfrm>
          <a:off x="1115616" y="3861048"/>
          <a:ext cx="720080" cy="720080"/>
        </p:xfrm>
        <a:graphic>
          <a:graphicData uri="http://schemas.openxmlformats.org/presentationml/2006/ole">
            <p:oleObj spid="_x0000_s44034" name="Формула" r:id="rId4" imgW="253780" imgH="253780" progId="Equation.3">
              <p:embed/>
            </p:oleObj>
          </a:graphicData>
        </a:graphic>
      </p:graphicFrame>
      <p:graphicFrame>
        <p:nvGraphicFramePr>
          <p:cNvPr id="44033" name="Object 1"/>
          <p:cNvGraphicFramePr>
            <a:graphicFrameLocks noChangeAspect="1"/>
          </p:cNvGraphicFramePr>
          <p:nvPr/>
        </p:nvGraphicFramePr>
        <p:xfrm>
          <a:off x="1115616" y="4653136"/>
          <a:ext cx="680259" cy="360040"/>
        </p:xfrm>
        <a:graphic>
          <a:graphicData uri="http://schemas.openxmlformats.org/presentationml/2006/ole">
            <p:oleObj spid="_x0000_s44033" name="Формула" r:id="rId5" imgW="164885" imgH="164885" progId="Equation.3">
              <p:embed/>
            </p:oleObj>
          </a:graphicData>
        </a:graphic>
      </p:graphicFrame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467544" y="404664"/>
            <a:ext cx="8676456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Коэффициент устойчивости экономического роста отражает темпы увеличения экономического потенциала организации.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оценки влияния факторов эффективности финансово-хозяй­ственной деятельности на степень устойчивого развития организации обычно используют следующую модель: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0" y="3012921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Крп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— показатель отношения прибыли, реинвестированной в развитие производства, к сумме чистой прибыли;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1403648" y="3881953"/>
            <a:ext cx="774035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 показатель рентабельности проданной продукции;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395536" y="4581128"/>
            <a:ext cx="849694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—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ресурсоотдача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или фондоотдача;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Кфз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— коэффициент финансовой зависимости, характеризующий соотношение между заемным и собственным капиталом.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323528" y="0"/>
            <a:ext cx="8496944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Модель отражает воздействие как производственной, так и финансовой деятельности организации на коэффициент устойчивости экономического роста. При этом организация может воздействовать на рост этого коэффициента, используя следующие экономические рычаги: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снижение доли выплачиваемых дивидендов;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повышение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ресурсоотдачи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повышение рентабельности продукции;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изыскание экономически оправданных кредитов и займов.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Приведенная факторная модель может быть расширена за счет включения в нее таких важных показателей финансового состояния организации, как: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обеспеченность собственным оборотным капиталом;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ликвидность текущих активов;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оборачиваемость оборотных средств;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соотношение краткосрочных обязательств и собственного капитала организации.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539552" y="3789040"/>
          <a:ext cx="3483387" cy="648072"/>
        </p:xfrm>
        <a:graphic>
          <a:graphicData uri="http://schemas.openxmlformats.org/presentationml/2006/ole">
            <p:oleObj spid="_x0000_s14338" name="Формула" r:id="rId3" imgW="1231366" imgH="228501" progId="Equation.3">
              <p:embed/>
            </p:oleObj>
          </a:graphicData>
        </a:graphic>
      </p:graphicFrame>
      <p:graphicFrame>
        <p:nvGraphicFramePr>
          <p:cNvPr id="14337" name="Object 1"/>
          <p:cNvGraphicFramePr>
            <a:graphicFrameLocks noChangeAspect="1"/>
          </p:cNvGraphicFramePr>
          <p:nvPr/>
        </p:nvGraphicFramePr>
        <p:xfrm>
          <a:off x="251520" y="5175307"/>
          <a:ext cx="2160240" cy="498517"/>
        </p:xfrm>
        <a:graphic>
          <a:graphicData uri="http://schemas.openxmlformats.org/presentationml/2006/ole">
            <p:oleObj spid="_x0000_s14337" name="Формула" r:id="rId4" imgW="990600" imgH="228600" progId="Equation.3">
              <p:embed/>
            </p:oleObj>
          </a:graphicData>
        </a:graphic>
      </p:graphicFrame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251520" y="692696"/>
            <a:ext cx="864096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Хозяйственная деятельность организации может быть охарактеризована различными показателями, основными из которых являются объем продажи товаров, продукции (работ, услуг), прибыль, величина активов (авансированного капитала).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Оценивая динамику основных показателей, необходимо сопоставить темпы их изменения. Наиболее оптимальным является соотношение, базирующееся на взаимосвязи: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2339752" y="5250686"/>
            <a:ext cx="655272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темпы изменения соответственно прибыли до налогообложения, объема продаж, суммы активов (капитала).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39552" y="4653136"/>
            <a:ext cx="11521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</a:t>
            </a:r>
            <a:endParaRPr lang="ru-RU" sz="2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395536" y="1428162"/>
            <a:ext cx="8424936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Данное соотношение означает следующее: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прибыль увеличивается более высокими темпами по сравнению с ростом объема продаж продукции в результате относительного снижения издержек производства и обращения;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объем продаж возрастает более высокими темпами по сравнению с увеличением активов (капитала), т.е. ресурсы организации используются более эффективно;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экономический потенциал организации возрастает по сравнению с предыдущим периодом.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467544" y="669328"/>
            <a:ext cx="828092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Рассмотренное соотношение в мировой практике получило название «золотое правило» экономики организации. Тем не менее, если деятельность организации требует значительного вложения средств (капитала), которые могут окупиться и принести выгоду в перспективе, то вероятны отклонения от этого правила, которые не следует рассматривать как негативные. К причинам возникновения таких отклонений относятся: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приложение капитала в сферу освоения новых технологий производства;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переработка, хранение продукции;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модернизация и реконструкция действующих организаций.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92006"/>
            <a:ext cx="91440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ru-RU" sz="24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Анализ эффективности использования ресурсов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оценки эффективности использования ресурсов организации применяются различные показатели, характеризующие интенсивность использования всех ресурсов (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ресурсоотдачи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): основных, нематериаль­ных и оборотных активов.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Ресурсоотдача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показывает объем выручки от продажи продук­ции (работ, услуг), приходящийся на 1 руб. средств, вложенных в дея­тельность организации. В мировой практике этот показатель получил название коэффициента оборачиваемости вложенного капитала,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ресурсоотдачи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            ):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265" name="Object 1"/>
          <p:cNvGraphicFramePr>
            <a:graphicFrameLocks noChangeAspect="1"/>
          </p:cNvGraphicFramePr>
          <p:nvPr/>
        </p:nvGraphicFramePr>
        <p:xfrm>
          <a:off x="5148064" y="4005064"/>
          <a:ext cx="795878" cy="432048"/>
        </p:xfrm>
        <a:graphic>
          <a:graphicData uri="http://schemas.openxmlformats.org/presentationml/2006/ole">
            <p:oleObj spid="_x0000_s11265" name="Формула" r:id="rId3" imgW="329914" imgH="177646" progId="Equation.3">
              <p:embed/>
            </p:oleObj>
          </a:graphicData>
        </a:graphic>
      </p:graphicFrame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6516216" y="2924944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467544" y="4509120"/>
          <a:ext cx="1224136" cy="727385"/>
        </p:xfrm>
        <a:graphic>
          <a:graphicData uri="http://schemas.openxmlformats.org/presentationml/2006/ole">
            <p:oleObj spid="_x0000_s11268" name="Формула" r:id="rId4" imgW="660113" imgH="393529" progId="Equation.3">
              <p:embed/>
            </p:oleObj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611560" y="5589240"/>
          <a:ext cx="432048" cy="360040"/>
        </p:xfrm>
        <a:graphic>
          <a:graphicData uri="http://schemas.openxmlformats.org/presentationml/2006/ole">
            <p:oleObj spid="_x0000_s11276" name="Формула" r:id="rId5" imgW="152268" imgH="164957" progId="Equation.3">
              <p:embed/>
            </p:oleObj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467544" y="6165304"/>
          <a:ext cx="960658" cy="360040"/>
        </p:xfrm>
        <a:graphic>
          <a:graphicData uri="http://schemas.openxmlformats.org/presentationml/2006/ole">
            <p:oleObj spid="_x0000_s11275" name="Формула" r:id="rId6" imgW="177492" imgH="164814" progId="Equation.3">
              <p:embed/>
            </p:oleObj>
          </a:graphicData>
        </a:graphic>
      </p:graphicFrame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1043608" y="5143735"/>
            <a:ext cx="66247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 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755576" y="5517232"/>
            <a:ext cx="810039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выручка от продаж, тыс. руб.,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1043608" y="6088360"/>
            <a:ext cx="85679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имущество организации, тыс. руб.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683568" y="764704"/>
            <a:ext cx="813690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Выявление тенденции в сторону роста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ресурсоотдачи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свидетельствует о повышении эффективности использования экономического потенциала.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Эффективность использования основных средств измеряется по­казателями фондоотдачи 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фондоемкости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Фондоотдача основных средств определяется как отношение объема выручки от продажи продукции (работ, услуг) к средней стоимости основных средств.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Фондоемкость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продукции — величина, обратная фондоотдаче, характеризует стоимость основных средств, приходящуюся на 1 руб. выручки от продажи продукции (работ, услуг).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611560" y="184665"/>
            <a:ext cx="748883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Показатель фондоотдачи связан с производительностью труда 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фондовооруженностью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труда следующим образом: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5076056" y="1412776"/>
          <a:ext cx="1152128" cy="786373"/>
        </p:xfrm>
        <a:graphic>
          <a:graphicData uri="http://schemas.openxmlformats.org/presentationml/2006/ole">
            <p:oleObj spid="_x0000_s9218" name="Формула" r:id="rId3" imgW="596641" imgH="406224" progId="Equation.3">
              <p:embed/>
            </p:oleObj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395536" y="2852936"/>
          <a:ext cx="507107" cy="507107"/>
        </p:xfrm>
        <a:graphic>
          <a:graphicData uri="http://schemas.openxmlformats.org/presentationml/2006/ole">
            <p:oleObj spid="_x0000_s9223" name="Формула" r:id="rId4" imgW="215619" imgH="215619" progId="Equation.3">
              <p:embed/>
            </p:oleObj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412479" y="3573016"/>
          <a:ext cx="423489" cy="449957"/>
        </p:xfrm>
        <a:graphic>
          <a:graphicData uri="http://schemas.openxmlformats.org/presentationml/2006/ole">
            <p:oleObj spid="_x0000_s9222" name="Формула" r:id="rId5" imgW="152268" imgH="164957" progId="Equation.3">
              <p:embed/>
            </p:oleObj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23528" y="4221088"/>
          <a:ext cx="721833" cy="432048"/>
        </p:xfrm>
        <a:graphic>
          <a:graphicData uri="http://schemas.openxmlformats.org/presentationml/2006/ole">
            <p:oleObj spid="_x0000_s9221" name="Формула" r:id="rId6" imgW="241195" imgH="203112" progId="Equation.3">
              <p:embed/>
            </p:oleObj>
          </a:graphicData>
        </a:graphic>
      </p:graphicFrame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1187624" y="2204864"/>
            <a:ext cx="66627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1043608" y="2873050"/>
            <a:ext cx="788436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средняя выработка продукции на одного работника, тыс. руб.,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1043608" y="3563144"/>
            <a:ext cx="810039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выручка от продаж, тыс. руб.,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1115616" y="4144144"/>
            <a:ext cx="73448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среднесписочная численность работников, чел.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835696" y="1095726"/>
          <a:ext cx="3024336" cy="1464879"/>
        </p:xfrm>
        <a:graphic>
          <a:graphicData uri="http://schemas.openxmlformats.org/presentationml/2006/ole">
            <p:oleObj spid="_x0000_s8196" name="Формула" r:id="rId3" imgW="634725" imgH="444307" progId="Equation.3">
              <p:embed/>
            </p:oleObj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611560" y="3573016"/>
          <a:ext cx="744257" cy="432048"/>
        </p:xfrm>
        <a:graphic>
          <a:graphicData uri="http://schemas.openxmlformats.org/presentationml/2006/ole">
            <p:oleObj spid="_x0000_s8195" name="Формула" r:id="rId4" imgW="228402" imgH="177646" progId="Equation.3">
              <p:embed/>
            </p:oleObj>
          </a:graphicData>
        </a:graphic>
      </p:graphicFrame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683568" y="4182992"/>
          <a:ext cx="576064" cy="473195"/>
        </p:xfrm>
        <a:graphic>
          <a:graphicData uri="http://schemas.openxmlformats.org/presentationml/2006/ole">
            <p:oleObj spid="_x0000_s8194" name="Формула" r:id="rId5" imgW="266353" imgH="215619" progId="Equation.3">
              <p:embed/>
            </p:oleObj>
          </a:graphicData>
        </a:graphic>
      </p:graphicFrame>
      <p:graphicFrame>
        <p:nvGraphicFramePr>
          <p:cNvPr id="8193" name="Object 1"/>
          <p:cNvGraphicFramePr>
            <a:graphicFrameLocks noChangeAspect="1"/>
          </p:cNvGraphicFramePr>
          <p:nvPr/>
        </p:nvGraphicFramePr>
        <p:xfrm>
          <a:off x="1043608" y="4954838"/>
          <a:ext cx="3893134" cy="994442"/>
        </p:xfrm>
        <a:graphic>
          <a:graphicData uri="http://schemas.openxmlformats.org/presentationml/2006/ole">
            <p:oleObj spid="_x0000_s8193" name="Формула" r:id="rId6" imgW="1752600" imgH="444500" progId="Equation.3">
              <p:embed/>
            </p:oleObj>
          </a:graphicData>
        </a:graphic>
      </p:graphicFrame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539552" y="2738681"/>
            <a:ext cx="136815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1259632" y="3501008"/>
            <a:ext cx="658822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фондовооруженность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труда, тыс. руб.,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1367136" y="4221088"/>
            <a:ext cx="777686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среднегодовая стоимость основных средств, тыс. руб.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0" y="1752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2049</Words>
  <Application>Microsoft Office PowerPoint</Application>
  <PresentationFormat>Экран (4:3)</PresentationFormat>
  <Paragraphs>129</Paragraphs>
  <Slides>27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27</vt:i4>
      </vt:variant>
    </vt:vector>
  </HeadingPairs>
  <TitlesOfParts>
    <vt:vector size="30" baseType="lpstr">
      <vt:lpstr>Тема Office</vt:lpstr>
      <vt:lpstr>Формула</vt:lpstr>
      <vt:lpstr>Microsoft Equation 3.0</vt:lpstr>
      <vt:lpstr>Анализ деловой и рыночной активности  организации      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деловой и рыночной активности  организации       </dc:title>
  <dc:creator>Ирина</dc:creator>
  <cp:lastModifiedBy>Ирина</cp:lastModifiedBy>
  <cp:revision>11</cp:revision>
  <dcterms:created xsi:type="dcterms:W3CDTF">2015-04-08T18:39:04Z</dcterms:created>
  <dcterms:modified xsi:type="dcterms:W3CDTF">2015-04-09T10:55:01Z</dcterms:modified>
</cp:coreProperties>
</file>